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96" r:id="rId5"/>
    <p:sldId id="281" r:id="rId6"/>
    <p:sldId id="305" r:id="rId7"/>
    <p:sldId id="318" r:id="rId8"/>
    <p:sldId id="306" r:id="rId9"/>
    <p:sldId id="307" r:id="rId10"/>
    <p:sldId id="308" r:id="rId11"/>
    <p:sldId id="309" r:id="rId12"/>
    <p:sldId id="310" r:id="rId13"/>
    <p:sldId id="312" r:id="rId14"/>
    <p:sldId id="311" r:id="rId15"/>
    <p:sldId id="315" r:id="rId16"/>
    <p:sldId id="316" r:id="rId17"/>
    <p:sldId id="317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1"/>
    <p:restoredTop sz="93622"/>
  </p:normalViewPr>
  <p:slideViewPr>
    <p:cSldViewPr snapToGrid="0" snapToObjects="1">
      <p:cViewPr varScale="1">
        <p:scale>
          <a:sx n="107" d="100"/>
          <a:sy n="107" d="100"/>
        </p:scale>
        <p:origin x="2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54960-2FD2-2C48-A350-FA80853967F8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8265-9EB9-8B41-AC39-306DE965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8265-9EB9-8B41-AC39-306DE96579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6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outliers/" TargetMode="External"/><Relationship Id="rId2" Type="http://schemas.openxmlformats.org/officeDocument/2006/relationships/hyperlink" Target="https://cran.r-project.org/web/packages/MCMCglmm/index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4900" dirty="0"/>
            </a:br>
            <a:br>
              <a:rPr lang="en-US" sz="4900" dirty="0"/>
            </a:br>
            <a:r>
              <a:rPr lang="en-US" sz="6700" dirty="0"/>
              <a:t>Random vs Fixed Effects</a:t>
            </a:r>
            <a:br>
              <a:rPr lang="en-US" sz="6700" dirty="0"/>
            </a:br>
            <a:r>
              <a:rPr lang="en-US" sz="6700" dirty="0"/>
              <a:t>Outliers</a:t>
            </a:r>
            <a:r>
              <a:rPr lang="en-US" sz="4900" dirty="0"/>
              <a:t> </a:t>
            </a:r>
            <a:br>
              <a:rPr lang="en-US" sz="4900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8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514" y="2396479"/>
            <a:ext cx="7716253" cy="23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Impact of selective regime on horn size. Measure both the left and right horn in 25 beetles from two different selective regimes.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68752"/>
              </p:ext>
            </p:extLst>
          </p:nvPr>
        </p:nvGraphicFramePr>
        <p:xfrm>
          <a:off x="623715" y="2667714"/>
          <a:ext cx="288950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3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Horn size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Beetle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Selective regime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256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276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423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381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409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457" y="1826320"/>
            <a:ext cx="2940758" cy="3429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350292"/>
            <a:ext cx="512635" cy="597862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7" idx="0"/>
          </p:cNvCxnSpPr>
          <p:nvPr/>
        </p:nvCxnSpPr>
        <p:spPr>
          <a:xfrm flipH="1" flipV="1">
            <a:off x="3236499" y="351494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0"/>
          </p:cNvCxnSpPr>
          <p:nvPr/>
        </p:nvCxnSpPr>
        <p:spPr>
          <a:xfrm flipH="1">
            <a:off x="3236499" y="364922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3907422"/>
            <a:ext cx="512635" cy="59786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3236499" y="4072071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236499" y="4206353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4473558"/>
            <a:ext cx="512635" cy="597862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33" idx="0"/>
          </p:cNvCxnSpPr>
          <p:nvPr/>
        </p:nvCxnSpPr>
        <p:spPr>
          <a:xfrm flipH="1" flipV="1">
            <a:off x="3236499" y="463820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3" idx="0"/>
          </p:cNvCxnSpPr>
          <p:nvPr/>
        </p:nvCxnSpPr>
        <p:spPr>
          <a:xfrm flipH="1">
            <a:off x="3236499" y="477248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40820" y="5030688"/>
            <a:ext cx="512635" cy="59786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3236499" y="5195337"/>
            <a:ext cx="761708" cy="13428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236499" y="5329619"/>
            <a:ext cx="761708" cy="12203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random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Identifying the predictors for the presence or absence of </a:t>
            </a:r>
            <a:r>
              <a:rPr lang="en-US" sz="2800" dirty="0" err="1"/>
              <a:t>Chrysina</a:t>
            </a:r>
            <a:r>
              <a:rPr lang="en-US" sz="2800" dirty="0"/>
              <a:t> beetles.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38164"/>
              </p:ext>
            </p:extLst>
          </p:nvPr>
        </p:nvGraphicFramePr>
        <p:xfrm>
          <a:off x="623715" y="2667714"/>
          <a:ext cx="633053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4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48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Number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collected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oak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juniper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site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trip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4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31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210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211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212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242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245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916" y="1961440"/>
            <a:ext cx="3233478" cy="37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2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0894" y="2864978"/>
            <a:ext cx="6053609" cy="1591953"/>
            <a:chOff x="310895" y="3165506"/>
            <a:chExt cx="4910812" cy="12914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5" y="3165506"/>
              <a:ext cx="4910812" cy="129142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53062"/>
              <a:ext cx="3537284" cy="228600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40042" y="3702332"/>
              <a:ext cx="3537284" cy="228600"/>
            </a:xfrm>
            <a:prstGeom prst="rect">
              <a:avLst/>
            </a:prstGeom>
            <a:solidFill>
              <a:srgbClr val="00B050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54683" y="2055827"/>
            <a:ext cx="135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Fixed effects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4683" y="2824639"/>
            <a:ext cx="165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effects</a:t>
            </a:r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6186523" y="2240493"/>
            <a:ext cx="868160" cy="1145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9" idx="3"/>
          </p:cNvCxnSpPr>
          <p:nvPr/>
        </p:nvCxnSpPr>
        <p:spPr>
          <a:xfrm flipH="1">
            <a:off x="6186523" y="3009305"/>
            <a:ext cx="868160" cy="6583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2" idx="0"/>
          </p:cNvCxnSpPr>
          <p:nvPr/>
        </p:nvCxnSpPr>
        <p:spPr>
          <a:xfrm flipV="1">
            <a:off x="3091091" y="3808527"/>
            <a:ext cx="1144025" cy="868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1758" y="4676954"/>
            <a:ext cx="331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Repeated measures at sites can’t </a:t>
            </a:r>
          </a:p>
          <a:p>
            <a:pPr algn="ctr"/>
            <a:r>
              <a:rPr lang="en-US" dirty="0"/>
              <a:t>be treated as independent</a:t>
            </a:r>
          </a:p>
        </p:txBody>
      </p:sp>
    </p:spTree>
    <p:extLst>
      <p:ext uri="{BB962C8B-B14F-4D97-AF65-F5344CB8AC3E}">
        <p14:creationId xmlns:p14="http://schemas.microsoft.com/office/powerpoint/2010/main" val="1662823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493042" y="1747765"/>
            <a:ext cx="5370762" cy="875119"/>
            <a:chOff x="310895" y="3418087"/>
            <a:chExt cx="4910812" cy="8001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59" b="18481"/>
            <a:stretch/>
          </p:blipFill>
          <p:spPr>
            <a:xfrm>
              <a:off x="310895" y="3418087"/>
              <a:ext cx="4910812" cy="80017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0042" y="3418087"/>
              <a:ext cx="1319845" cy="263575"/>
            </a:xfrm>
            <a:prstGeom prst="rect">
              <a:avLst/>
            </a:prstGeom>
            <a:solidFill>
              <a:srgbClr val="ED7D31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42" y="2622884"/>
            <a:ext cx="5370762" cy="3595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2618414"/>
            <a:ext cx="5231498" cy="3599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2" y="1733952"/>
            <a:ext cx="5231498" cy="8844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49859" y="1733951"/>
            <a:ext cx="793341" cy="302075"/>
          </a:xfrm>
          <a:prstGeom prst="rect">
            <a:avLst/>
          </a:prstGeom>
          <a:solidFill>
            <a:srgbClr val="ED7D31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Implementing a mixed effects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11732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Mixed effect models can be fit using the LME function from the package </a:t>
            </a:r>
            <a:r>
              <a:rPr lang="en-US" sz="2800" dirty="0" err="1"/>
              <a:t>nlme</a:t>
            </a:r>
            <a:r>
              <a:rPr lang="en-US" sz="2800" dirty="0"/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1584824"/>
            <a:ext cx="3675552" cy="4641920"/>
            <a:chOff x="0" y="1584824"/>
            <a:chExt cx="3675552" cy="46419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89747"/>
              <a:ext cx="3675552" cy="403699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" y="1584824"/>
              <a:ext cx="3662990" cy="60692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962392" y="1590968"/>
            <a:ext cx="3893608" cy="4635776"/>
            <a:chOff x="3962392" y="1590968"/>
            <a:chExt cx="3893608" cy="46357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3" y="2189747"/>
              <a:ext cx="3893607" cy="40369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392" y="1590968"/>
              <a:ext cx="3443588" cy="61147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142841" y="1572792"/>
            <a:ext cx="4049159" cy="4653952"/>
            <a:chOff x="8142841" y="1572792"/>
            <a:chExt cx="4049159" cy="46539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2" y="2189746"/>
              <a:ext cx="4049158" cy="40369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841" y="1572792"/>
              <a:ext cx="3770928" cy="62965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84421" y="6328611"/>
            <a:ext cx="925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report your </a:t>
            </a:r>
            <a:r>
              <a:rPr lang="en-US" dirty="0" err="1"/>
              <a:t>df</a:t>
            </a:r>
            <a:r>
              <a:rPr lang="en-US" dirty="0"/>
              <a:t> with your F-statistic the reviewer will know if you did the right type of model</a:t>
            </a:r>
          </a:p>
        </p:txBody>
      </p:sp>
    </p:spTree>
    <p:extLst>
      <p:ext uri="{BB962C8B-B14F-4D97-AF65-F5344CB8AC3E}">
        <p14:creationId xmlns:p14="http://schemas.microsoft.com/office/powerpoint/2010/main" val="49746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4 Types of outliers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095437"/>
            <a:ext cx="530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Obviously erroneously recorded or measured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3979799"/>
            <a:ext cx="595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Extreme data point that doesn’t impact statistic of interest.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403"/>
          <a:stretch/>
        </p:blipFill>
        <p:spPr>
          <a:xfrm>
            <a:off x="7700211" y="4375581"/>
            <a:ext cx="3609399" cy="2422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367"/>
          <a:stretch/>
        </p:blipFill>
        <p:spPr>
          <a:xfrm>
            <a:off x="7700211" y="1447840"/>
            <a:ext cx="3625672" cy="2434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r="8609" b="5720"/>
          <a:stretch/>
        </p:blipFill>
        <p:spPr>
          <a:xfrm>
            <a:off x="1347537" y="4368459"/>
            <a:ext cx="3635468" cy="24293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82736" y="3979799"/>
            <a:ext cx="464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Extreme data point that creates significance.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97331" y="1095437"/>
            <a:ext cx="534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Extreme data point </a:t>
            </a:r>
            <a:r>
              <a:rPr lang="en-US"/>
              <a:t>that impacts </a:t>
            </a:r>
            <a:r>
              <a:rPr lang="en-US" dirty="0"/>
              <a:t>statistic of interest. </a:t>
            </a:r>
          </a:p>
        </p:txBody>
      </p:sp>
    </p:spTree>
    <p:extLst>
      <p:ext uri="{BB962C8B-B14F-4D97-AF65-F5344CB8AC3E}">
        <p14:creationId xmlns:p14="http://schemas.microsoft.com/office/powerpoint/2010/main" val="52652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Considerations for models with random effects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11178188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Most software will assume that all factors are fixed unless you specify them as mixed.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Designating factors as random effects takes extra work.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The lm function treats all predictors as fixed effects.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Treating random effects as fixed effects is fundamentally wrong.</a:t>
            </a:r>
          </a:p>
        </p:txBody>
      </p:sp>
    </p:spTree>
    <p:extLst>
      <p:ext uri="{BB962C8B-B14F-4D97-AF65-F5344CB8AC3E}">
        <p14:creationId xmlns:p14="http://schemas.microsoft.com/office/powerpoint/2010/main" val="12050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074" y="1263316"/>
            <a:ext cx="9692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2"/>
              </a:rPr>
              <a:t>MCMCMglmm</a:t>
            </a:r>
            <a:r>
              <a:rPr lang="en-US" dirty="0"/>
              <a:t>: Fit mixed models with phylogenetic or pedigree information in a Bayesian framework.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Outlier Package</a:t>
            </a:r>
            <a:r>
              <a:rPr lang="en-US" dirty="0"/>
              <a:t>: Apply outlier tests to identify possible outlier </a:t>
            </a:r>
            <a:r>
              <a:rPr lang="en-US" dirty="0" err="1"/>
              <a:t>datapoints</a:t>
            </a:r>
            <a:r>
              <a:rPr lang="en-US" dirty="0"/>
              <a:t> - I don</a:t>
            </a:r>
            <a:r>
              <a:rPr lang="mr-IN" dirty="0"/>
              <a:t>’</a:t>
            </a:r>
            <a:r>
              <a:rPr lang="en-US" dirty="0"/>
              <a:t>t recommend this.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69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208" y="1297140"/>
            <a:ext cx="11887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Go to EIS or TGS (or if you agreed to help me do that)!</a:t>
            </a:r>
          </a:p>
          <a:p>
            <a:endParaRPr lang="en-US" sz="3200" dirty="0"/>
          </a:p>
          <a:p>
            <a:r>
              <a:rPr lang="en-US" sz="3200" b="1" dirty="0"/>
              <a:t>Rest of the semester:</a:t>
            </a:r>
          </a:p>
          <a:p>
            <a:r>
              <a:rPr lang="en-US" sz="3200" dirty="0"/>
              <a:t>Visualizing Data what makes good/bad plots </a:t>
            </a:r>
            <a:r>
              <a:rPr lang="en-US" sz="3200" dirty="0" err="1"/>
              <a:t>ggplot</a:t>
            </a:r>
            <a:endParaRPr lang="en-US" sz="3200" dirty="0"/>
          </a:p>
          <a:p>
            <a:r>
              <a:rPr lang="en-US" sz="3200" dirty="0"/>
              <a:t>Species as data points</a:t>
            </a:r>
          </a:p>
          <a:p>
            <a:r>
              <a:rPr lang="en-US" sz="3200" dirty="0"/>
              <a:t>Dimensional Reduction</a:t>
            </a:r>
          </a:p>
          <a:p>
            <a:endParaRPr lang="en-US" sz="3200" dirty="0"/>
          </a:p>
          <a:p>
            <a:r>
              <a:rPr lang="en-US" sz="3200" dirty="0"/>
              <a:t>Heath Blackmon  </a:t>
            </a:r>
          </a:p>
          <a:p>
            <a:r>
              <a:rPr lang="en-US" sz="3200" dirty="0"/>
              <a:t>BSBW 309  </a:t>
            </a:r>
          </a:p>
          <a:p>
            <a:r>
              <a:rPr lang="en-US" sz="3200" dirty="0"/>
              <a:t>coleoguy@gmail.com  </a:t>
            </a:r>
          </a:p>
          <a:p>
            <a:r>
              <a:rPr lang="en-US" sz="3200" dirty="0"/>
              <a:t>@coleoguy</a:t>
            </a:r>
          </a:p>
        </p:txBody>
      </p:sp>
    </p:spTree>
    <p:extLst>
      <p:ext uri="{BB962C8B-B14F-4D97-AF65-F5344CB8AC3E}">
        <p14:creationId xmlns:p14="http://schemas.microsoft.com/office/powerpoint/2010/main" val="77187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Last week</a:t>
            </a:r>
          </a:p>
        </p:txBody>
      </p:sp>
      <p:sp>
        <p:nvSpPr>
          <p:cNvPr id="4" name="Rectangle 3"/>
          <p:cNvSpPr/>
          <p:nvPr/>
        </p:nvSpPr>
        <p:spPr>
          <a:xfrm>
            <a:off x="258184" y="1762460"/>
            <a:ext cx="116290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General linear models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What should you look at to determine “significance”?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How do you interpret coefficients from </a:t>
            </a:r>
            <a:r>
              <a:rPr lang="en-US" sz="4000" dirty="0" err="1"/>
              <a:t>glm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0" y="1109317"/>
            <a:ext cx="1136380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400" dirty="0"/>
              <a:t>Multiple Fixed effects = Two-factor ANOVA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/>
              <a:t>Random effects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/>
              <a:t>Mixed effects models</a:t>
            </a:r>
          </a:p>
          <a:p>
            <a:pPr marL="1200150" lvl="1" indent="-742950">
              <a:buFont typeface="+mj-lt"/>
              <a:buAutoNum type="arabicParenR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fixed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the variables whose impact we wish to determine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Characteristics of the media or habitat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Alternate medical treatments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Age groups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Time points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only applicable to the groups or treatments you include in the study</a:t>
            </a:r>
          </a:p>
        </p:txBody>
      </p:sp>
    </p:spTree>
    <p:extLst>
      <p:ext uri="{BB962C8B-B14F-4D97-AF65-F5344CB8AC3E}">
        <p14:creationId xmlns:p14="http://schemas.microsoft.com/office/powerpoint/2010/main" val="86215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14642" y="1109317"/>
            <a:ext cx="68717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Reciprocal relocation experiment to investigate how genotype and habitat interact to determine the fitness of stickleback fish (Rundle 2002).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29" y="1294063"/>
            <a:ext cx="4925765" cy="349450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86282"/>
              </p:ext>
            </p:extLst>
          </p:nvPr>
        </p:nvGraphicFramePr>
        <p:xfrm>
          <a:off x="864347" y="3595213"/>
          <a:ext cx="4489705" cy="1858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20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Source habitat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948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932">
                <a:tc row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Test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habitat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Shallow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12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932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Deep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7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11 fish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04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Example of fixed effects (two factor ANOVA)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151" y="1166908"/>
            <a:ext cx="5777307" cy="43907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4" y="1347159"/>
            <a:ext cx="5407974" cy="42104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0094" y="286682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571" y="3266797"/>
            <a:ext cx="5436427" cy="350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BAD2D-7D56-CF44-B7AA-61319AC47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72" y="935915"/>
            <a:ext cx="5436427" cy="20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Interpreting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B6B5B-5114-A747-AD8A-773AD86B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5" y="1252157"/>
            <a:ext cx="7886704" cy="5089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254508-BB89-4049-985A-A64DC8AF7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630" y="2327564"/>
            <a:ext cx="3447113" cy="26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2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randomly sampled categories of a variable that represent groups of individual measurements.  Usually random effects are not repeatable.</a:t>
            </a:r>
          </a:p>
          <a:p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Study sites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Families made up of siblings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Measurements within individuals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/>
              <a:t>Conclusions that you reach are applicable only to the sample being studied.</a:t>
            </a:r>
          </a:p>
        </p:txBody>
      </p:sp>
    </p:spTree>
    <p:extLst>
      <p:ext uri="{BB962C8B-B14F-4D97-AF65-F5344CB8AC3E}">
        <p14:creationId xmlns:p14="http://schemas.microsoft.com/office/powerpoint/2010/main" val="38459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a random effect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670" y="1531345"/>
            <a:ext cx="101685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Sometimes random effects are a nuisance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sites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Environmental chambers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Field plots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Repeated measures</a:t>
            </a:r>
          </a:p>
          <a:p>
            <a:endParaRPr lang="en-US" sz="2800" dirty="0"/>
          </a:p>
          <a:p>
            <a:r>
              <a:rPr lang="en-US" sz="2800" dirty="0"/>
              <a:t>Occasionally random effects are of great interest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Families - Heritability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Individuals </a:t>
            </a:r>
            <a:r>
              <a:rPr lang="mr-IN" sz="2800" dirty="0"/>
              <a:t>–</a:t>
            </a:r>
            <a:r>
              <a:rPr lang="en-US" sz="2800" dirty="0"/>
              <a:t> Breeding value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4991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  <a:effectLst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10259</TotalTime>
  <Words>604</Words>
  <Application>Microsoft Macintosh PowerPoint</Application>
  <PresentationFormat>Widescreen</PresentationFormat>
  <Paragraphs>176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Mangal</vt:lpstr>
      <vt:lpstr>Office Theme</vt:lpstr>
      <vt:lpstr>      Random vs Fixed Effects Outliers  Biology 683  Lecture 8   Heath Blackmon</vt:lpstr>
      <vt:lpstr>Last week</vt:lpstr>
      <vt:lpstr>Today</vt:lpstr>
      <vt:lpstr>What is a fixed effect</vt:lpstr>
      <vt:lpstr>Example of fixed effects</vt:lpstr>
      <vt:lpstr>Example of fixed effects (two factor ANOVA)</vt:lpstr>
      <vt:lpstr>Interpreting Coefficients</vt:lpstr>
      <vt:lpstr>What is a random effect</vt:lpstr>
      <vt:lpstr>What is a random effect</vt:lpstr>
      <vt:lpstr>Example of random effects</vt:lpstr>
      <vt:lpstr>Example of random effects</vt:lpstr>
      <vt:lpstr>Implementing a mixed effects model</vt:lpstr>
      <vt:lpstr>Implementing a mixed effects model</vt:lpstr>
      <vt:lpstr>Implementing a mixed effects model</vt:lpstr>
      <vt:lpstr>4 Types of outliers</vt:lpstr>
      <vt:lpstr>Considerations for models with random effects</vt:lpstr>
      <vt:lpstr>Links</vt:lpstr>
      <vt:lpstr>For Thursday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171</cp:revision>
  <cp:lastPrinted>2018-01-03T17:27:34Z</cp:lastPrinted>
  <dcterms:created xsi:type="dcterms:W3CDTF">2018-01-03T17:15:04Z</dcterms:created>
  <dcterms:modified xsi:type="dcterms:W3CDTF">2019-04-02T20:59:30Z</dcterms:modified>
</cp:coreProperties>
</file>